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Instrument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strumentSans-bold.fntdata"/><Relationship Id="rId16" Type="http://schemas.openxmlformats.org/officeDocument/2006/relationships/font" Target="fonts/InstrumentSans-regular.fntdata"/><Relationship Id="rId5" Type="http://schemas.openxmlformats.org/officeDocument/2006/relationships/slide" Target="slides/slide1.xml"/><Relationship Id="rId19" Type="http://schemas.openxmlformats.org/officeDocument/2006/relationships/font" Target="fonts/InstrumentSans-boldItalic.fntdata"/><Relationship Id="rId6" Type="http://schemas.openxmlformats.org/officeDocument/2006/relationships/slide" Target="slides/slide2.xml"/><Relationship Id="rId18" Type="http://schemas.openxmlformats.org/officeDocument/2006/relationships/font" Target="fonts/Instrument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ookerstudio.google.com/reporting/9b931efc-640a-4183-9aca-86161a233fb1" TargetMode="External"/><Relationship Id="rId4" Type="http://schemas.openxmlformats.org/officeDocument/2006/relationships/image" Target="../media/image30.png"/><Relationship Id="rId5" Type="http://schemas.openxmlformats.org/officeDocument/2006/relationships/hyperlink" Target="https://lookerstudio.google.com/reporting/9b931efc-640a-4183-9aca-86161a233fb1" TargetMode="External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Estudo da Qualidade de Código em Repositórios Java</a:t>
            </a:r>
            <a:endParaRPr b="0" i="0" sz="445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Análise da relação entre popularidade, maturidade, atividade e tamanho de repositórios com métricas de qualidade de código (CBO, DIT, LCOM).</a:t>
            </a:r>
            <a:endParaRPr b="0" i="0" sz="175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12855600" y="7714600"/>
            <a:ext cx="1670400" cy="432300"/>
          </a:xfrm>
          <a:prstGeom prst="roundRect">
            <a:avLst>
              <a:gd fmla="val 16667" name="adj"/>
            </a:avLst>
          </a:prstGeom>
          <a:solidFill>
            <a:srgbClr val="312F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5" name="Google Shape;2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>
            <a:off x="774502" y="963216"/>
            <a:ext cx="6716554" cy="691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350"/>
              <a:buFont typeface="Instrument Sans"/>
              <a:buNone/>
            </a:pPr>
            <a:r>
              <a:rPr b="0" i="0" lang="en-US" sz="43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Conclusões e Implicações</a:t>
            </a:r>
            <a:endParaRPr b="0" i="0" sz="4350" u="none" cap="none" strike="noStrike"/>
          </a:p>
        </p:txBody>
      </p:sp>
      <p:sp>
        <p:nvSpPr>
          <p:cNvPr id="237" name="Google Shape;237;p23"/>
          <p:cNvSpPr/>
          <p:nvPr/>
        </p:nvSpPr>
        <p:spPr>
          <a:xfrm>
            <a:off x="774502" y="1986558"/>
            <a:ext cx="3686889" cy="2883337"/>
          </a:xfrm>
          <a:prstGeom prst="roundRect">
            <a:avLst>
              <a:gd fmla="val 3223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8" name="Google Shape;23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340" y="2215396"/>
            <a:ext cx="663773" cy="663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5863" y="2360533"/>
            <a:ext cx="298728" cy="3733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/>
          <p:nvPr/>
        </p:nvSpPr>
        <p:spPr>
          <a:xfrm>
            <a:off x="1003340" y="3100388"/>
            <a:ext cx="2766179" cy="345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Insight Principal</a:t>
            </a:r>
            <a:endParaRPr b="0" i="0" sz="2150" u="none" cap="none" strike="noStrike"/>
          </a:p>
        </p:txBody>
      </p:sp>
      <p:sp>
        <p:nvSpPr>
          <p:cNvPr id="241" name="Google Shape;241;p23"/>
          <p:cNvSpPr/>
          <p:nvPr/>
        </p:nvSpPr>
        <p:spPr>
          <a:xfrm>
            <a:off x="1003340" y="3578781"/>
            <a:ext cx="3229213" cy="1062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b="0" i="0" lang="en-US" sz="17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Popularidade não garante qualidade interna. Tamanho e idade são os maiores desafios.</a:t>
            </a:r>
            <a:endParaRPr b="0" i="0" sz="1700" u="none" cap="none" strike="noStrike"/>
          </a:p>
        </p:txBody>
      </p:sp>
      <p:sp>
        <p:nvSpPr>
          <p:cNvPr id="242" name="Google Shape;242;p23"/>
          <p:cNvSpPr/>
          <p:nvPr/>
        </p:nvSpPr>
        <p:spPr>
          <a:xfrm>
            <a:off x="4682609" y="1986558"/>
            <a:ext cx="3686889" cy="2883337"/>
          </a:xfrm>
          <a:prstGeom prst="roundRect">
            <a:avLst>
              <a:gd fmla="val 3223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3" name="Google Shape;24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1447" y="2215396"/>
            <a:ext cx="663773" cy="663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4" name="Google Shape;24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3970" y="2360533"/>
            <a:ext cx="298728" cy="37338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/>
          <p:nvPr/>
        </p:nvSpPr>
        <p:spPr>
          <a:xfrm>
            <a:off x="4911447" y="3100388"/>
            <a:ext cx="2766179" cy="345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Alerta para Gestores</a:t>
            </a:r>
            <a:endParaRPr b="0" i="0" sz="2150" u="none" cap="none" strike="noStrike"/>
          </a:p>
        </p:txBody>
      </p:sp>
      <p:sp>
        <p:nvSpPr>
          <p:cNvPr id="246" name="Google Shape;246;p23"/>
          <p:cNvSpPr/>
          <p:nvPr/>
        </p:nvSpPr>
        <p:spPr>
          <a:xfrm>
            <a:off x="4911447" y="3578781"/>
            <a:ext cx="3229213" cy="1062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b="0" i="0" lang="en-US" sz="17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Projetos grandes e antigos requerem refatoração contínua para manter qualidade.</a:t>
            </a:r>
            <a:endParaRPr b="0" i="0" sz="1700" u="none" cap="none" strike="noStrike"/>
          </a:p>
        </p:txBody>
      </p:sp>
      <p:sp>
        <p:nvSpPr>
          <p:cNvPr id="247" name="Google Shape;247;p23"/>
          <p:cNvSpPr/>
          <p:nvPr/>
        </p:nvSpPr>
        <p:spPr>
          <a:xfrm>
            <a:off x="774502" y="5091112"/>
            <a:ext cx="7594997" cy="2175153"/>
          </a:xfrm>
          <a:prstGeom prst="roundRect">
            <a:avLst>
              <a:gd fmla="val 4273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8" name="Google Shape;248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3340" y="5319951"/>
            <a:ext cx="663773" cy="663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5863" y="5465088"/>
            <a:ext cx="298728" cy="37338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/>
          <p:nvPr/>
        </p:nvSpPr>
        <p:spPr>
          <a:xfrm>
            <a:off x="1003340" y="6204942"/>
            <a:ext cx="2766179" cy="345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150"/>
              <a:buFont typeface="Instrument Sans"/>
              <a:buNone/>
            </a:pPr>
            <a:r>
              <a:rPr b="0" i="0" lang="en-US" sz="21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Recomendação</a:t>
            </a:r>
            <a:endParaRPr b="0" i="0" sz="2150" u="none" cap="none" strike="noStrike"/>
          </a:p>
        </p:txBody>
      </p:sp>
      <p:sp>
        <p:nvSpPr>
          <p:cNvPr id="251" name="Google Shape;251;p23"/>
          <p:cNvSpPr/>
          <p:nvPr/>
        </p:nvSpPr>
        <p:spPr>
          <a:xfrm>
            <a:off x="1003340" y="6683335"/>
            <a:ext cx="7137321" cy="354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b="0" i="0" lang="en-US" sz="17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Monitorizar métricas CBO, DIT e LCOM em projetos em crescimento.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7" name="Google Shape;257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909042"/>
            <a:ext cx="4341138" cy="5788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2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5950" y="909042"/>
            <a:ext cx="7724656" cy="579346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/>
          <p:nvPr/>
        </p:nvSpPr>
        <p:spPr>
          <a:xfrm>
            <a:off x="793790" y="721280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260" name="Google Shape;260;p24"/>
          <p:cNvSpPr/>
          <p:nvPr/>
        </p:nvSpPr>
        <p:spPr>
          <a:xfrm>
            <a:off x="12855600" y="7714600"/>
            <a:ext cx="1670400" cy="432300"/>
          </a:xfrm>
          <a:prstGeom prst="roundRect">
            <a:avLst>
              <a:gd fmla="val 16667" name="adj"/>
            </a:avLst>
          </a:prstGeom>
          <a:solidFill>
            <a:srgbClr val="312F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793790" y="1735098"/>
            <a:ext cx="695967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Hipóteses de Investigação</a:t>
            </a:r>
            <a:endParaRPr b="0" i="0" sz="4450" u="none" cap="none" strike="noStrike"/>
          </a:p>
        </p:txBody>
      </p:sp>
      <p:sp>
        <p:nvSpPr>
          <p:cNvPr id="70" name="Google Shape;70;p15"/>
          <p:cNvSpPr/>
          <p:nvPr/>
        </p:nvSpPr>
        <p:spPr>
          <a:xfrm>
            <a:off x="793790" y="2897505"/>
            <a:ext cx="6407944" cy="1685092"/>
          </a:xfrm>
          <a:prstGeom prst="roundRect">
            <a:avLst>
              <a:gd fmla="val 56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028224" y="3131939"/>
            <a:ext cx="394847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H1: Popularidade → Qualidade</a:t>
            </a:r>
            <a:endParaRPr b="0" i="0" sz="2200" u="none" cap="none" strike="noStrike"/>
          </a:p>
        </p:txBody>
      </p:sp>
      <p:sp>
        <p:nvSpPr>
          <p:cNvPr id="72" name="Google Shape;72;p15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Projetos mais populares (mais stars) teriam melhor qualidade de código.</a:t>
            </a:r>
            <a:endParaRPr b="0" i="0" sz="1750" u="none" cap="none" strike="noStrike"/>
          </a:p>
        </p:txBody>
      </p:sp>
      <p:sp>
        <p:nvSpPr>
          <p:cNvPr id="73" name="Google Shape;73;p15"/>
          <p:cNvSpPr/>
          <p:nvPr/>
        </p:nvSpPr>
        <p:spPr>
          <a:xfrm>
            <a:off x="7428548" y="2897505"/>
            <a:ext cx="6408063" cy="1685092"/>
          </a:xfrm>
          <a:prstGeom prst="roundRect">
            <a:avLst>
              <a:gd fmla="val 56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7662982" y="3131939"/>
            <a:ext cx="375832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H2: Maturidade → Qualidade</a:t>
            </a:r>
            <a:endParaRPr b="0" i="0" sz="2200" u="none" cap="none" strike="noStrike"/>
          </a:p>
        </p:txBody>
      </p:sp>
      <p:sp>
        <p:nvSpPr>
          <p:cNvPr id="75" name="Google Shape;75;p15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Projetos mais antigos acumulariam herança e complexidade ao longo do tempo.</a:t>
            </a:r>
            <a:endParaRPr b="0" i="0" sz="175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fmla="val 56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028224" y="5043845"/>
            <a:ext cx="349115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H3: Atividade → Qualidade</a:t>
            </a:r>
            <a:endParaRPr b="0" i="0" sz="2200" u="none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1028224" y="5534263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Mais atividade refletiria em maior acoplamento e complexidade.</a:t>
            </a:r>
            <a:endParaRPr b="0" i="0" sz="175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7428548" y="4809411"/>
            <a:ext cx="6408063" cy="1685092"/>
          </a:xfrm>
          <a:prstGeom prst="roundRect">
            <a:avLst>
              <a:gd fmla="val 56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7662982" y="5043845"/>
            <a:ext cx="348091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H4: Tamanho → Qualidade</a:t>
            </a:r>
            <a:endParaRPr b="0" i="0" sz="220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7662982" y="5534263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Projetos maiores teriam mais acoplamento e menor coesão.</a:t>
            </a:r>
            <a:endParaRPr b="0" i="0" sz="175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12855600" y="7714600"/>
            <a:ext cx="1670400" cy="432300"/>
          </a:xfrm>
          <a:prstGeom prst="roundRect">
            <a:avLst>
              <a:gd fmla="val 16667" name="adj"/>
            </a:avLst>
          </a:prstGeom>
          <a:solidFill>
            <a:srgbClr val="312F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793790" y="892612"/>
            <a:ext cx="625375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Metodologia de Análise</a:t>
            </a:r>
            <a:endParaRPr b="0" i="0" sz="4450" u="none" cap="none" strike="noStrike"/>
          </a:p>
        </p:txBody>
      </p:sp>
      <p:sp>
        <p:nvSpPr>
          <p:cNvPr id="89" name="Google Shape;89;p16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Base de Dados</a:t>
            </a:r>
            <a:endParaRPr b="0" i="0" sz="2200" u="none" cap="none" strike="noStrike"/>
          </a:p>
        </p:txBody>
      </p:sp>
      <p:sp>
        <p:nvSpPr>
          <p:cNvPr id="90" name="Google Shape;90;p16"/>
          <p:cNvSpPr/>
          <p:nvPr/>
        </p:nvSpPr>
        <p:spPr>
          <a:xfrm>
            <a:off x="793790" y="2749510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Mineração de 1000 repositórios do GitHub com métricas de processo e qualidade Java.</a:t>
            </a:r>
            <a:endParaRPr b="0" i="0" sz="1750" u="none" cap="none" strike="noStrike"/>
          </a:p>
        </p:txBody>
      </p:sp>
      <p:sp>
        <p:nvSpPr>
          <p:cNvPr id="91" name="Google Shape;91;p16"/>
          <p:cNvSpPr/>
          <p:nvPr/>
        </p:nvSpPr>
        <p:spPr>
          <a:xfrm>
            <a:off x="793790" y="37021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Métricas Utilizadas</a:t>
            </a:r>
            <a:endParaRPr b="0" i="0" sz="2200" u="none" cap="none" strike="noStrike"/>
          </a:p>
        </p:txBody>
      </p:sp>
      <p:sp>
        <p:nvSpPr>
          <p:cNvPr id="92" name="Google Shape;92;p16"/>
          <p:cNvSpPr/>
          <p:nvPr/>
        </p:nvSpPr>
        <p:spPr>
          <a:xfrm>
            <a:off x="793790" y="4283273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Popularidade:</a:t>
            </a: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stars</a:t>
            </a:r>
            <a:endParaRPr b="0" i="0" sz="1750" u="none" cap="none" strike="noStrike"/>
          </a:p>
        </p:txBody>
      </p:sp>
      <p:sp>
        <p:nvSpPr>
          <p:cNvPr id="93" name="Google Shape;93;p16"/>
          <p:cNvSpPr/>
          <p:nvPr/>
        </p:nvSpPr>
        <p:spPr>
          <a:xfrm>
            <a:off x="793790" y="4725472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Maturidade:</a:t>
            </a: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age_years</a:t>
            </a:r>
            <a:endParaRPr b="0" i="0" sz="1750" u="none" cap="none" strike="noStrike"/>
          </a:p>
        </p:txBody>
      </p:sp>
      <p:sp>
        <p:nvSpPr>
          <p:cNvPr id="94" name="Google Shape;94;p16"/>
          <p:cNvSpPr/>
          <p:nvPr/>
        </p:nvSpPr>
        <p:spPr>
          <a:xfrm>
            <a:off x="793790" y="5167670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Atividade:</a:t>
            </a: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open_issues (proxy)</a:t>
            </a:r>
            <a:endParaRPr b="0" i="0" sz="1750" u="none" cap="none" strike="noStrike"/>
          </a:p>
        </p:txBody>
      </p:sp>
      <p:sp>
        <p:nvSpPr>
          <p:cNvPr id="95" name="Google Shape;95;p16"/>
          <p:cNvSpPr/>
          <p:nvPr/>
        </p:nvSpPr>
        <p:spPr>
          <a:xfrm>
            <a:off x="793790" y="5609868"/>
            <a:ext cx="760428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Tamanho:</a:t>
            </a: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size_kb e total_classes</a:t>
            </a:r>
            <a:endParaRPr b="0" i="0" sz="1750" u="none" cap="none" strike="noStrike"/>
          </a:p>
        </p:txBody>
      </p:sp>
      <p:pic>
        <p:nvPicPr>
          <p:cNvPr descr="preencoded.png" id="96" name="Google Shape;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9096" y="2196703"/>
            <a:ext cx="4885015" cy="488501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12855600" y="7714600"/>
            <a:ext cx="1670400" cy="432300"/>
          </a:xfrm>
          <a:prstGeom prst="roundRect">
            <a:avLst>
              <a:gd fmla="val 16667" name="adj"/>
            </a:avLst>
          </a:prstGeom>
          <a:solidFill>
            <a:srgbClr val="312F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6280190" y="63924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Panorama dos Dados</a:t>
            </a:r>
            <a:endParaRPr b="0" i="0" sz="4450" u="none" cap="none" strike="noStrike"/>
          </a:p>
        </p:txBody>
      </p:sp>
      <p:sp>
        <p:nvSpPr>
          <p:cNvPr id="105" name="Google Shape;105;p17"/>
          <p:cNvSpPr/>
          <p:nvPr/>
        </p:nvSpPr>
        <p:spPr>
          <a:xfrm>
            <a:off x="6280190" y="1801535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Instrument Sans"/>
              <a:buNone/>
            </a:pPr>
            <a:r>
              <a:rPr b="0" i="0" lang="en-US" sz="58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7.36M</a:t>
            </a:r>
            <a:endParaRPr b="0" i="0" sz="5850" u="none" cap="none" strike="noStrike"/>
          </a:p>
        </p:txBody>
      </p:sp>
      <p:sp>
        <p:nvSpPr>
          <p:cNvPr id="106" name="Google Shape;106;p17"/>
          <p:cNvSpPr/>
          <p:nvPr/>
        </p:nvSpPr>
        <p:spPr>
          <a:xfrm>
            <a:off x="6280190" y="2833330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Estrelas Totais</a:t>
            </a:r>
            <a:endParaRPr b="0" i="0" sz="2200" u="none" cap="none" strike="noStrike"/>
          </a:p>
        </p:txBody>
      </p:sp>
      <p:sp>
        <p:nvSpPr>
          <p:cNvPr id="107" name="Google Shape;107;p17"/>
          <p:cNvSpPr/>
          <p:nvPr/>
        </p:nvSpPr>
        <p:spPr>
          <a:xfrm>
            <a:off x="6280190" y="3323749"/>
            <a:ext cx="232981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Volume agregado de popularidade nos repositórios analisados</a:t>
            </a:r>
            <a:endParaRPr b="0" i="0" sz="1750" u="none" cap="none" strike="noStrike"/>
          </a:p>
        </p:txBody>
      </p:sp>
      <p:sp>
        <p:nvSpPr>
          <p:cNvPr id="108" name="Google Shape;108;p17"/>
          <p:cNvSpPr/>
          <p:nvPr/>
        </p:nvSpPr>
        <p:spPr>
          <a:xfrm>
            <a:off x="8893493" y="1801535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Instrument Sans"/>
              <a:buNone/>
            </a:pPr>
            <a:r>
              <a:rPr b="0" i="0" lang="en-US" sz="58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1.71M</a:t>
            </a:r>
            <a:endParaRPr b="0" i="0" sz="5850" u="none" cap="none" strike="noStrike"/>
          </a:p>
        </p:txBody>
      </p:sp>
      <p:sp>
        <p:nvSpPr>
          <p:cNvPr id="109" name="Google Shape;109;p17"/>
          <p:cNvSpPr/>
          <p:nvPr/>
        </p:nvSpPr>
        <p:spPr>
          <a:xfrm>
            <a:off x="8893493" y="2833330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Forks Totais</a:t>
            </a:r>
            <a:endParaRPr b="0" i="0" sz="2200" u="none" cap="none" strike="noStrike"/>
          </a:p>
        </p:txBody>
      </p:sp>
      <p:sp>
        <p:nvSpPr>
          <p:cNvPr id="110" name="Google Shape;110;p17"/>
          <p:cNvSpPr/>
          <p:nvPr/>
        </p:nvSpPr>
        <p:spPr>
          <a:xfrm>
            <a:off x="8893493" y="3323749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Indicador de engajamento da comunidade</a:t>
            </a:r>
            <a:endParaRPr b="0" i="0" sz="1750" u="none" cap="none" strike="noStrike"/>
          </a:p>
        </p:txBody>
      </p:sp>
      <p:sp>
        <p:nvSpPr>
          <p:cNvPr id="111" name="Google Shape;111;p17"/>
          <p:cNvSpPr/>
          <p:nvPr/>
        </p:nvSpPr>
        <p:spPr>
          <a:xfrm>
            <a:off x="11506795" y="1801535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Instrument Sans"/>
              <a:buNone/>
            </a:pPr>
            <a:r>
              <a:rPr b="0" i="0" lang="en-US" sz="58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143K</a:t>
            </a:r>
            <a:endParaRPr b="0" i="0" sz="5850" u="none" cap="none" strike="noStrike"/>
          </a:p>
        </p:txBody>
      </p:sp>
      <p:sp>
        <p:nvSpPr>
          <p:cNvPr id="112" name="Google Shape;112;p17"/>
          <p:cNvSpPr/>
          <p:nvPr/>
        </p:nvSpPr>
        <p:spPr>
          <a:xfrm>
            <a:off x="11506795" y="2833330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Issues Abertas</a:t>
            </a:r>
            <a:endParaRPr b="0" i="0" sz="2200" u="none" cap="none" strike="noStrike"/>
          </a:p>
        </p:txBody>
      </p:sp>
      <p:sp>
        <p:nvSpPr>
          <p:cNvPr id="113" name="Google Shape;113;p17"/>
          <p:cNvSpPr/>
          <p:nvPr/>
        </p:nvSpPr>
        <p:spPr>
          <a:xfrm>
            <a:off x="11506795" y="3323749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Medida de atividade e problemas pendentes</a:t>
            </a:r>
            <a:endParaRPr b="0" i="0" sz="1750" u="none" cap="none" strike="noStrike"/>
          </a:p>
        </p:txBody>
      </p:sp>
      <p:sp>
        <p:nvSpPr>
          <p:cNvPr id="114" name="Google Shape;114;p17"/>
          <p:cNvSpPr/>
          <p:nvPr/>
        </p:nvSpPr>
        <p:spPr>
          <a:xfrm>
            <a:off x="8893493" y="5342334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Instrument Sans"/>
              <a:buNone/>
            </a:pPr>
            <a:r>
              <a:rPr b="0" i="0" lang="en-US" sz="58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835</a:t>
            </a:r>
            <a:endParaRPr b="0" i="0" sz="5850" u="none" cap="none" strike="noStrike"/>
          </a:p>
        </p:txBody>
      </p:sp>
      <p:sp>
        <p:nvSpPr>
          <p:cNvPr id="115" name="Google Shape;115;p17"/>
          <p:cNvSpPr/>
          <p:nvPr/>
        </p:nvSpPr>
        <p:spPr>
          <a:xfrm>
            <a:off x="8893493" y="6374130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Repositórios</a:t>
            </a:r>
            <a:endParaRPr b="0" i="0" sz="2200" u="none" cap="none" strike="noStrike"/>
          </a:p>
        </p:txBody>
      </p:sp>
      <p:sp>
        <p:nvSpPr>
          <p:cNvPr id="116" name="Google Shape;116;p17"/>
          <p:cNvSpPr/>
          <p:nvPr/>
        </p:nvSpPr>
        <p:spPr>
          <a:xfrm>
            <a:off x="8893493" y="6864548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Amostra final após limpeza de dados</a:t>
            </a:r>
            <a:endParaRPr b="0" i="0" sz="175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12855600" y="7714600"/>
            <a:ext cx="1670400" cy="432300"/>
          </a:xfrm>
          <a:prstGeom prst="roundRect">
            <a:avLst>
              <a:gd fmla="val 16667" name="adj"/>
            </a:avLst>
          </a:prstGeom>
          <a:solidFill>
            <a:srgbClr val="312F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793790" y="1574959"/>
            <a:ext cx="1159013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Métricas de Qualidade - Resumo Estatístico</a:t>
            </a:r>
            <a:endParaRPr b="0" i="0" sz="4450" u="none" cap="none" strike="noStrike"/>
          </a:p>
        </p:txBody>
      </p:sp>
      <p:sp>
        <p:nvSpPr>
          <p:cNvPr id="124" name="Google Shape;124;p18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fmla="val 2432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028462" y="2888694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Métrica</a:t>
            </a:r>
            <a:endParaRPr b="0" i="0" sz="1750" u="none" cap="none" strike="noStrike"/>
          </a:p>
        </p:txBody>
      </p:sp>
      <p:sp>
        <p:nvSpPr>
          <p:cNvPr id="127" name="Google Shape;127;p18"/>
          <p:cNvSpPr/>
          <p:nvPr/>
        </p:nvSpPr>
        <p:spPr>
          <a:xfrm>
            <a:off x="4940498" y="2888694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Média</a:t>
            </a:r>
            <a:endParaRPr b="0" i="0" sz="175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7545943" y="2888694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Mediana</a:t>
            </a:r>
            <a:endParaRPr b="0" i="0" sz="1750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10151388" y="2888694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Desvio Padrão</a:t>
            </a:r>
            <a:endParaRPr b="0" i="0" sz="175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1028462" y="3539014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CBO (Acoplamento)</a:t>
            </a:r>
            <a:endParaRPr b="0" i="0" sz="175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4940498" y="3539014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5,19</a:t>
            </a:r>
            <a:endParaRPr b="0" i="0" sz="175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7545943" y="3539014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5,16</a:t>
            </a:r>
            <a:endParaRPr b="0" i="0" sz="175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10151388" y="3539014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1,78</a:t>
            </a:r>
            <a:endParaRPr b="0" i="0" sz="175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028462" y="4189333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DIT (Profundidade)</a:t>
            </a:r>
            <a:endParaRPr b="0" i="0" sz="175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4940498" y="4189333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1,46</a:t>
            </a:r>
            <a:endParaRPr b="0" i="0" sz="175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7545943" y="4189333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1,39</a:t>
            </a:r>
            <a:endParaRPr b="0" i="0" sz="17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10151388" y="4189333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0,36</a:t>
            </a:r>
            <a:endParaRPr b="0" i="0" sz="175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1028462" y="4839653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LCOM (Coesão)</a:t>
            </a:r>
            <a:endParaRPr b="0" i="0" sz="17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4940498" y="4839653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59,26</a:t>
            </a:r>
            <a:endParaRPr b="0" i="0" sz="17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7545943" y="4839653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22,55</a:t>
            </a:r>
            <a:endParaRPr b="0" i="0" sz="175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10151388" y="4839653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159,95</a:t>
            </a:r>
            <a:endParaRPr b="0" i="0" sz="175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1028462" y="5489972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Complexidade</a:t>
            </a:r>
            <a:endParaRPr b="0" i="0" sz="175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4940498" y="5489972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15,50</a:t>
            </a:r>
            <a:endParaRPr b="0" i="0" sz="175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7545943" y="5489972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14,08</a:t>
            </a:r>
            <a:endParaRPr b="0" i="0" sz="1750" u="none" cap="none" strike="noStrike"/>
          </a:p>
        </p:txBody>
      </p:sp>
      <p:sp>
        <p:nvSpPr>
          <p:cNvPr id="149" name="Google Shape;149;p18"/>
          <p:cNvSpPr/>
          <p:nvPr/>
        </p:nvSpPr>
        <p:spPr>
          <a:xfrm>
            <a:off x="10151388" y="5489972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8,92</a:t>
            </a:r>
            <a:endParaRPr b="0" i="0" sz="175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1028462" y="6140291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Coesão</a:t>
            </a:r>
            <a:endParaRPr b="0" i="0" sz="17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4940498" y="6140291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0,645</a:t>
            </a:r>
            <a:endParaRPr b="0" i="0" sz="175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7545943" y="6140291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0,635</a:t>
            </a:r>
            <a:endParaRPr b="0" i="0" sz="175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10151388" y="6140291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0,122</a:t>
            </a:r>
            <a:endParaRPr b="0" i="0" sz="175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12855600" y="7714600"/>
            <a:ext cx="1670400" cy="432300"/>
          </a:xfrm>
          <a:prstGeom prst="roundRect">
            <a:avLst>
              <a:gd fmla="val 16667" name="adj"/>
            </a:avLst>
          </a:prstGeom>
          <a:solidFill>
            <a:srgbClr val="312F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575548" y="452199"/>
            <a:ext cx="6089452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200"/>
              <a:buFont typeface="Instrument Sans"/>
              <a:buNone/>
            </a:pPr>
            <a:r>
              <a:rPr b="0" i="0" lang="en-US" sz="32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RQ1: Popularidade vs Qualidade</a:t>
            </a:r>
            <a:endParaRPr b="0" i="0" sz="320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575548" y="1377077"/>
            <a:ext cx="6539032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Resultado Surpreendente: Desconexão entre Percepção Externa e Qualidade Interna</a:t>
            </a:r>
            <a:endParaRPr b="0" i="0" sz="160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575548" y="2055376"/>
            <a:ext cx="6539032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Análise revelou </a:t>
            </a:r>
            <a:r>
              <a:rPr b="0" i="0" lang="en-US" sz="1250" u="none" cap="none" strike="noStrik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correlação próxima de zero</a:t>
            </a: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entre popularidade (estrelas no GitHub) e métricas internas de qualidade de código (CBO, DIT, LCOM), contradizendo a intuição comum.</a:t>
            </a:r>
            <a:endParaRPr b="0" i="0" sz="125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575548" y="2992398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Char char="•"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stars × CBO: rho ≈ 0,00 (ausência de relacionamento linear)</a:t>
            </a:r>
            <a:endParaRPr b="0" i="0" sz="125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575548" y="3312914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Char char="•"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stars × DIT: rho ≈ -0,03 (correlação negativa muito fraca)</a:t>
            </a:r>
            <a:endParaRPr b="0" i="0" sz="125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575548" y="3633430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Char char="•"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stars × LCOM: rho ≈ 0,03 (correlação positiva muito fraca)</a:t>
            </a:r>
            <a:endParaRPr b="0" i="0" sz="125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575548" y="4044434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Popularidade é impulsionada por fatores como utilidade, recursos e atualizações, não pela robustez da arquitetura de software.</a:t>
            </a:r>
            <a:endParaRPr b="0" i="0" sz="125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575548" y="4718447"/>
            <a:ext cx="6539032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Não se deve confiar apenas na popularidade para avaliar a saúde do codebase. Práticas rigorosas de análise, refatoração contínua e revisões por pares são essenciais para garantir qualidade e manutenibilidade a longo prazo.</a:t>
            </a:r>
            <a:endParaRPr b="0" i="0" sz="125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575548" y="5655469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Popularidade de um projeto não implica, estatisticamente, melhor qualidade interna de código. São vetores de valor distintos que exigem monitoramento independente.</a:t>
            </a:r>
            <a:endParaRPr b="0" i="0" sz="1250" u="none" cap="none" strike="noStrike"/>
          </a:p>
        </p:txBody>
      </p:sp>
      <p:pic>
        <p:nvPicPr>
          <p:cNvPr descr="preencoded.png"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3440" y="526956"/>
            <a:ext cx="6539033" cy="653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7523440" y="8121491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 imagem ilustra a desconexão conceitual entre popularidade (estrelas) e métricas de qualidade de código, reforçando a ausência de correlação significativa.</a:t>
            </a:r>
            <a:endParaRPr b="0" i="0" sz="125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7523440" y="8795504"/>
            <a:ext cx="6539032" cy="1052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Esta visualização destaca que o sucesso de um projeto open-source vai além da qualidade do código, abrangendo design, experiência do usuário, suporte da comunidade e inovação. A qualidade do código garante a sustentabilidade e futuras extensões.</a:t>
            </a:r>
            <a:endParaRPr b="0" i="0" sz="12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12855600" y="7714600"/>
            <a:ext cx="1670400" cy="432300"/>
          </a:xfrm>
          <a:prstGeom prst="roundRect">
            <a:avLst>
              <a:gd fmla="val 16667" name="adj"/>
            </a:avLst>
          </a:prstGeom>
          <a:solidFill>
            <a:srgbClr val="312F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793790" y="150233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RQ2: Maturidade vs Qualidade</a:t>
            </a:r>
            <a:endParaRPr b="0" i="0" sz="4450" u="none" cap="none" strike="noStrike"/>
          </a:p>
        </p:txBody>
      </p:sp>
      <p:pic>
        <p:nvPicPr>
          <p:cNvPr descr="preencoded.png" id="181" name="Google Shape;1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00" y="322457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1530906" y="3260050"/>
            <a:ext cx="385024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Herança Aumenta com Idade</a:t>
            </a:r>
            <a:endParaRPr b="0" i="0" sz="2200" u="none" cap="none" strike="noStrike"/>
          </a:p>
        </p:txBody>
      </p:sp>
      <p:sp>
        <p:nvSpPr>
          <p:cNvPr id="183" name="Google Shape;183;p20"/>
          <p:cNvSpPr/>
          <p:nvPr/>
        </p:nvSpPr>
        <p:spPr>
          <a:xfrm>
            <a:off x="1530906" y="3750469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age_years × DIT: </a:t>
            </a:r>
            <a:r>
              <a:rPr b="0" i="0" lang="en-US" sz="1750" u="none" cap="none" strike="noStrik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rho ≈ +0,28</a:t>
            </a: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(p≪0,001)</a:t>
            </a:r>
            <a:endParaRPr b="0" i="0" sz="1750" u="none" cap="none" strike="noStrike"/>
          </a:p>
        </p:txBody>
      </p:sp>
      <p:pic>
        <p:nvPicPr>
          <p:cNvPr descr="preencoded.png" id="184" name="Google Shape;1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00" y="4531519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/>
          <p:nvPr/>
        </p:nvSpPr>
        <p:spPr>
          <a:xfrm>
            <a:off x="1530906" y="45669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Coesão Diminui</a:t>
            </a:r>
            <a:endParaRPr b="0" i="0" sz="220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1530906" y="505741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age_years × LCOM: </a:t>
            </a:r>
            <a:r>
              <a:rPr b="0" i="0" lang="en-US" sz="1750" u="none" cap="none" strike="noStrik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rho ≈ +0,18</a:t>
            </a: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(p≪0,001)</a:t>
            </a:r>
            <a:endParaRPr b="0" i="0" sz="1750" u="none" cap="none" strike="noStrike"/>
          </a:p>
        </p:txBody>
      </p:sp>
      <p:pic>
        <p:nvPicPr>
          <p:cNvPr descr="preencoded.png" id="187" name="Google Shape;18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00" y="583846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1530906" y="5873948"/>
            <a:ext cx="320575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Qualidade Geral Declina</a:t>
            </a:r>
            <a:endParaRPr b="0" i="0" sz="220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1530906" y="6364367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Projetos antigos acumulam "peso estrutural" ao longo do tempo.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6280190" y="146411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RQ3 &amp; RQ4: Atividade e Tamanho vs Qualidade</a:t>
            </a:r>
            <a:endParaRPr b="0" i="0" sz="4450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6280190" y="3448645"/>
            <a:ext cx="350150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Atividade (Issues Abertas)</a:t>
            </a:r>
            <a:endParaRPr b="0" i="0" sz="2200" u="none" cap="none" strike="noStrike"/>
          </a:p>
        </p:txBody>
      </p:sp>
      <p:sp>
        <p:nvSpPr>
          <p:cNvPr id="198" name="Google Shape;198;p21"/>
          <p:cNvSpPr/>
          <p:nvPr/>
        </p:nvSpPr>
        <p:spPr>
          <a:xfrm>
            <a:off x="6280190" y="4384119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CBO: </a:t>
            </a:r>
            <a:r>
              <a:rPr b="0" i="0" lang="en-US" sz="1750" u="none" cap="none" strike="noStrik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rho ≈ +0,22</a:t>
            </a:r>
            <a:endParaRPr b="0" i="0" sz="1750" u="none" cap="none" strike="noStrike"/>
          </a:p>
        </p:txBody>
      </p:sp>
      <p:sp>
        <p:nvSpPr>
          <p:cNvPr id="199" name="Google Shape;199;p21"/>
          <p:cNvSpPr/>
          <p:nvPr/>
        </p:nvSpPr>
        <p:spPr>
          <a:xfrm>
            <a:off x="6280190" y="4826318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LCOM: </a:t>
            </a:r>
            <a:r>
              <a:rPr b="0" i="0" lang="en-US" sz="1750" u="none" cap="none" strike="noStrik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rho ≈ +0,26</a:t>
            </a:r>
            <a:endParaRPr b="0" i="0" sz="1750" u="none" cap="none" strike="noStrike"/>
          </a:p>
        </p:txBody>
      </p:sp>
      <p:sp>
        <p:nvSpPr>
          <p:cNvPr id="200" name="Google Shape;200;p21"/>
          <p:cNvSpPr/>
          <p:nvPr/>
        </p:nvSpPr>
        <p:spPr>
          <a:xfrm>
            <a:off x="6280190" y="5268516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Complexidade: </a:t>
            </a:r>
            <a:r>
              <a:rPr b="0" i="0" lang="en-US" sz="1750" u="none" cap="none" strike="noStrik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rho ≈ +0,25</a:t>
            </a:r>
            <a:endParaRPr b="0" i="0" sz="1750" u="none" cap="none" strike="noStrike"/>
          </a:p>
        </p:txBody>
      </p:sp>
      <p:sp>
        <p:nvSpPr>
          <p:cNvPr id="201" name="Google Shape;201;p21"/>
          <p:cNvSpPr/>
          <p:nvPr/>
        </p:nvSpPr>
        <p:spPr>
          <a:xfrm>
            <a:off x="6280190" y="5835491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Mais issues = maior acoplamento e complexidade</a:t>
            </a:r>
            <a:endParaRPr b="0" i="0" sz="1750" u="none" cap="none" strike="noStrike"/>
          </a:p>
        </p:txBody>
      </p:sp>
      <p:sp>
        <p:nvSpPr>
          <p:cNvPr id="202" name="Google Shape;202;p21"/>
          <p:cNvSpPr/>
          <p:nvPr/>
        </p:nvSpPr>
        <p:spPr>
          <a:xfrm>
            <a:off x="10342721" y="34486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Tamanho do Projeto</a:t>
            </a:r>
            <a:endParaRPr b="0" i="0" sz="2200" u="none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10342721" y="4029789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size_kb × CBO: </a:t>
            </a:r>
            <a:r>
              <a:rPr b="0" i="0" lang="en-US" sz="1750" u="none" cap="none" strike="noStrik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rho ≈ +0,33</a:t>
            </a:r>
            <a:endParaRPr b="0" i="0" sz="17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10342721" y="4471988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total_classes × LCOM: </a:t>
            </a:r>
            <a:r>
              <a:rPr b="0" i="0" lang="en-US" sz="1750" u="none" cap="none" strike="noStrik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rho ≈ +0,30</a:t>
            </a:r>
            <a:endParaRPr b="0" i="0" sz="1750" u="none" cap="none" strike="noStrike"/>
          </a:p>
        </p:txBody>
      </p:sp>
      <p:sp>
        <p:nvSpPr>
          <p:cNvPr id="205" name="Google Shape;205;p21"/>
          <p:cNvSpPr/>
          <p:nvPr/>
        </p:nvSpPr>
        <p:spPr>
          <a:xfrm>
            <a:off x="10342721" y="5401866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Projetos maiores = desafios de modularidade</a:t>
            </a:r>
            <a:endParaRPr b="0" i="0" sz="1750" u="none" cap="none" strike="noStrike"/>
          </a:p>
        </p:txBody>
      </p:sp>
      <p:sp>
        <p:nvSpPr>
          <p:cNvPr id="206" name="Google Shape;206;p21"/>
          <p:cNvSpPr/>
          <p:nvPr/>
        </p:nvSpPr>
        <p:spPr>
          <a:xfrm>
            <a:off x="12855600" y="7714600"/>
            <a:ext cx="1670400" cy="432300"/>
          </a:xfrm>
          <a:prstGeom prst="roundRect">
            <a:avLst>
              <a:gd fmla="val 16667" name="adj"/>
            </a:avLst>
          </a:prstGeom>
          <a:solidFill>
            <a:srgbClr val="312F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/>
          <p:nvPr/>
        </p:nvSpPr>
        <p:spPr>
          <a:xfrm>
            <a:off x="575548" y="452199"/>
            <a:ext cx="4677728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200"/>
              <a:buFont typeface="Instrument Sans"/>
              <a:buNone/>
            </a:pPr>
            <a:r>
              <a:rPr b="0" i="0" lang="en-US" sz="32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Validação das Hipóteses</a:t>
            </a:r>
            <a:endParaRPr b="0" i="0" sz="3200" u="none" cap="none" strike="noStrike"/>
          </a:p>
        </p:txBody>
      </p:sp>
      <p:sp>
        <p:nvSpPr>
          <p:cNvPr id="213" name="Google Shape;213;p22"/>
          <p:cNvSpPr/>
          <p:nvPr/>
        </p:nvSpPr>
        <p:spPr>
          <a:xfrm>
            <a:off x="2882503" y="2363748"/>
            <a:ext cx="2022634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3200"/>
              <a:buFont typeface="Instrument Sans"/>
              <a:buNone/>
            </a:pPr>
            <a:r>
              <a:rPr b="0" i="0" lang="en-US" sz="3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0%</a:t>
            </a:r>
            <a:endParaRPr b="0" i="0" sz="3200" u="none" cap="none" strike="noStrike"/>
          </a:p>
        </p:txBody>
      </p:sp>
      <p:pic>
        <p:nvPicPr>
          <p:cNvPr descr="preencoded.png" id="214" name="Google Shape;2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0571" y="1336000"/>
            <a:ext cx="2466737" cy="246673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2866192" y="4008239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H1: Popularidade</a:t>
            </a:r>
            <a:endParaRPr b="0" i="0" sz="1600" u="none" cap="none" strike="noStrike"/>
          </a:p>
        </p:txBody>
      </p:sp>
      <p:sp>
        <p:nvSpPr>
          <p:cNvPr id="216" name="Google Shape;216;p22"/>
          <p:cNvSpPr/>
          <p:nvPr/>
        </p:nvSpPr>
        <p:spPr>
          <a:xfrm>
            <a:off x="575548" y="4363760"/>
            <a:ext cx="6636901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Não confirmada - sem correlação significativa</a:t>
            </a:r>
            <a:endParaRPr b="0" i="0" sz="1250" u="none" cap="none" strike="noStrike"/>
          </a:p>
        </p:txBody>
      </p:sp>
      <p:sp>
        <p:nvSpPr>
          <p:cNvPr id="217" name="Google Shape;217;p22"/>
          <p:cNvSpPr/>
          <p:nvPr/>
        </p:nvSpPr>
        <p:spPr>
          <a:xfrm>
            <a:off x="9724906" y="2363748"/>
            <a:ext cx="2022634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3200"/>
              <a:buFont typeface="Instrument Sans"/>
              <a:buNone/>
            </a:pPr>
            <a:r>
              <a:rPr b="0" i="0" lang="en-US" sz="3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75%</a:t>
            </a:r>
            <a:endParaRPr b="0" i="0" sz="3200" u="none" cap="none" strike="noStrike"/>
          </a:p>
        </p:txBody>
      </p:sp>
      <p:pic>
        <p:nvPicPr>
          <p:cNvPr descr="preencoded.png" id="218" name="Google Shape;21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2973" y="1336000"/>
            <a:ext cx="2466737" cy="246673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/>
          <p:nvPr/>
        </p:nvSpPr>
        <p:spPr>
          <a:xfrm>
            <a:off x="9708594" y="4008239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H2: Maturidade</a:t>
            </a:r>
            <a:endParaRPr b="0" i="0" sz="1600" u="none" cap="none" strike="noStrike"/>
          </a:p>
        </p:txBody>
      </p:sp>
      <p:sp>
        <p:nvSpPr>
          <p:cNvPr id="220" name="Google Shape;220;p22"/>
          <p:cNvSpPr/>
          <p:nvPr/>
        </p:nvSpPr>
        <p:spPr>
          <a:xfrm>
            <a:off x="7417951" y="4363760"/>
            <a:ext cx="6636901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Parcialmente confirmada - DIT e LCOM aumentam</a:t>
            </a:r>
            <a:endParaRPr b="0" i="0" sz="1250" u="none" cap="none" strike="noStrike"/>
          </a:p>
        </p:txBody>
      </p:sp>
      <p:sp>
        <p:nvSpPr>
          <p:cNvPr id="221" name="Google Shape;221;p22"/>
          <p:cNvSpPr/>
          <p:nvPr/>
        </p:nvSpPr>
        <p:spPr>
          <a:xfrm>
            <a:off x="2882503" y="6024443"/>
            <a:ext cx="2022634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3200"/>
              <a:buFont typeface="Instrument Sans"/>
              <a:buNone/>
            </a:pPr>
            <a:r>
              <a:rPr b="0" i="0" lang="en-US" sz="3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75%</a:t>
            </a:r>
            <a:endParaRPr b="0" i="0" sz="3200" u="none" cap="none" strike="noStrike"/>
          </a:p>
        </p:txBody>
      </p:sp>
      <p:pic>
        <p:nvPicPr>
          <p:cNvPr descr="preencoded.png" id="222" name="Google Shape;2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0571" y="4996696"/>
            <a:ext cx="2466737" cy="246673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/>
          <p:nvPr/>
        </p:nvSpPr>
        <p:spPr>
          <a:xfrm>
            <a:off x="2866192" y="7668935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H3: Atividade</a:t>
            </a:r>
            <a:endParaRPr b="0" i="0" sz="1600" u="none" cap="none" strike="noStrike"/>
          </a:p>
        </p:txBody>
      </p:sp>
      <p:sp>
        <p:nvSpPr>
          <p:cNvPr id="224" name="Google Shape;224;p22"/>
          <p:cNvSpPr/>
          <p:nvPr/>
        </p:nvSpPr>
        <p:spPr>
          <a:xfrm>
            <a:off x="575548" y="8024455"/>
            <a:ext cx="6636901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Parcialmente confirmada - mais issues, pior qualidade</a:t>
            </a:r>
            <a:endParaRPr b="0" i="0" sz="1250" u="none" cap="none" strike="noStrike"/>
          </a:p>
        </p:txBody>
      </p:sp>
      <p:sp>
        <p:nvSpPr>
          <p:cNvPr id="225" name="Google Shape;225;p22"/>
          <p:cNvSpPr/>
          <p:nvPr/>
        </p:nvSpPr>
        <p:spPr>
          <a:xfrm>
            <a:off x="9724906" y="6024443"/>
            <a:ext cx="2022634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3200"/>
              <a:buFont typeface="Instrument Sans"/>
              <a:buNone/>
            </a:pPr>
            <a:r>
              <a:rPr b="0" i="0" lang="en-US" sz="3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100%</a:t>
            </a:r>
            <a:endParaRPr b="0" i="0" sz="3200" u="none" cap="none" strike="noStrike"/>
          </a:p>
        </p:txBody>
      </p:sp>
      <p:pic>
        <p:nvPicPr>
          <p:cNvPr descr="preencoded.png" id="226" name="Google Shape;22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02973" y="4996696"/>
            <a:ext cx="2466737" cy="246673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/>
          <p:nvPr/>
        </p:nvSpPr>
        <p:spPr>
          <a:xfrm>
            <a:off x="9708594" y="7668935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H4: Tamanho</a:t>
            </a:r>
            <a:endParaRPr b="0" i="0" sz="1600" u="none" cap="none" strike="noStrike"/>
          </a:p>
        </p:txBody>
      </p:sp>
      <p:sp>
        <p:nvSpPr>
          <p:cNvPr id="228" name="Google Shape;228;p22"/>
          <p:cNvSpPr/>
          <p:nvPr/>
        </p:nvSpPr>
        <p:spPr>
          <a:xfrm>
            <a:off x="7417951" y="8024455"/>
            <a:ext cx="6636901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Instrument Sans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Confirmada - tamanho correlaciona com problemas</a:t>
            </a:r>
            <a:endParaRPr b="0" i="0" sz="1250" u="none" cap="none" strike="noStrike"/>
          </a:p>
        </p:txBody>
      </p:sp>
      <p:sp>
        <p:nvSpPr>
          <p:cNvPr id="229" name="Google Shape;229;p22"/>
          <p:cNvSpPr/>
          <p:nvPr/>
        </p:nvSpPr>
        <p:spPr>
          <a:xfrm>
            <a:off x="12855600" y="7714600"/>
            <a:ext cx="1670400" cy="432300"/>
          </a:xfrm>
          <a:prstGeom prst="roundRect">
            <a:avLst>
              <a:gd fmla="val 16667" name="adj"/>
            </a:avLst>
          </a:prstGeom>
          <a:solidFill>
            <a:srgbClr val="312F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